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9" r:id="rId20"/>
    <p:sldId id="276" r:id="rId21"/>
    <p:sldId id="277" r:id="rId2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74F31-CB9C-44A4-9E86-CC6C554D4B6F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8B96C-5730-4FC6-9820-1F5C3E8B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2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6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57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53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81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6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32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8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6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6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4437112"/>
            <a:ext cx="87849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79512" y="5661248"/>
            <a:ext cx="87849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2492896"/>
            <a:ext cx="8064500" cy="43204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CA" dirty="0" smtClean="0"/>
              <a:t>Subtitle</a:t>
            </a:r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2" y="1916683"/>
            <a:ext cx="8064896" cy="576213"/>
          </a:xfrm>
        </p:spPr>
        <p:txBody>
          <a:bodyPr>
            <a:normAutofit/>
          </a:bodyPr>
          <a:lstStyle>
            <a:lvl1pPr marL="0" indent="0">
              <a:buNone/>
              <a:defRPr sz="3600" b="1" baseline="0"/>
            </a:lvl1pPr>
          </a:lstStyle>
          <a:p>
            <a:pPr lvl="0"/>
            <a:r>
              <a:rPr lang="en-CA" dirty="0" smtClean="0"/>
              <a:t>Title</a:t>
            </a:r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4437112"/>
            <a:ext cx="6408737" cy="3600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1" baseline="0"/>
            </a:lvl1pPr>
          </a:lstStyle>
          <a:p>
            <a:pPr lvl="0"/>
            <a:r>
              <a:rPr lang="en-CA" dirty="0" smtClean="0"/>
              <a:t>Lawyer Name</a:t>
            </a:r>
            <a:endParaRPr lang="en-CA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4797152"/>
            <a:ext cx="6408713" cy="360040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CA" dirty="0" smtClean="0"/>
              <a:t>Phone #</a:t>
            </a:r>
            <a:endParaRPr lang="en-CA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5157192"/>
            <a:ext cx="6408737" cy="432048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CA" dirty="0" smtClean="0"/>
              <a:t>Email Address</a:t>
            </a:r>
            <a:endParaRPr lang="en-CA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11560" y="5733256"/>
            <a:ext cx="6408737" cy="360040"/>
          </a:xfrm>
        </p:spPr>
        <p:txBody>
          <a:bodyPr>
            <a:no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CA" dirty="0" smtClean="0"/>
              <a:t>Conference </a:t>
            </a:r>
            <a:endParaRPr lang="en-CA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6093296"/>
            <a:ext cx="6408737" cy="360040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CA" dirty="0" smtClean="0"/>
              <a:t>Date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045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/>
          <a:lstStyle>
            <a:lvl1pPr marL="514350" indent="-514350">
              <a:buClr>
                <a:srgbClr val="C66005"/>
              </a:buClr>
              <a:buFont typeface="Wingdings" pitchFamily="2" charset="2"/>
              <a:buChar char="§"/>
              <a:defRPr/>
            </a:lvl1pPr>
            <a:lvl2pPr marL="914400" indent="-457200">
              <a:buClr>
                <a:srgbClr val="9BC4E2"/>
              </a:buClr>
              <a:buFont typeface="Wingdings" pitchFamily="2" charset="2"/>
              <a:buChar char="§"/>
              <a:defRPr/>
            </a:lvl2pPr>
            <a:lvl3pPr marL="1371600" indent="-457200">
              <a:buClr>
                <a:schemeClr val="accent3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177D-C608-49EC-B814-242AF20A72CD}" type="slidenum">
              <a:rPr lang="en-CA" smtClean="0"/>
              <a:t>‹#›</a:t>
            </a:fld>
            <a:endParaRPr lang="en-CA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79512" y="2132856"/>
            <a:ext cx="8784976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4104456"/>
          </a:xfr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4104456"/>
          </a:xfr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177D-C608-49EC-B814-242AF20A72CD}" type="slidenum">
              <a:rPr lang="en-CA" smtClean="0"/>
              <a:t>‹#›</a:t>
            </a:fld>
            <a:endParaRPr lang="en-CA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79512" y="2132856"/>
            <a:ext cx="8784976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 userDrawn="1"/>
        </p:nvGrpSpPr>
        <p:grpSpPr>
          <a:xfrm>
            <a:off x="4563492" y="2348880"/>
            <a:ext cx="26224" cy="3960440"/>
            <a:chOff x="4563492" y="2348880"/>
            <a:chExt cx="26224" cy="3960440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563492" y="2348880"/>
              <a:ext cx="0" cy="39604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589716" y="2348880"/>
              <a:ext cx="0" cy="396044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407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177D-C608-49EC-B814-242AF20A72C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8313" y="4292600"/>
            <a:ext cx="8135937" cy="2016125"/>
          </a:xfrm>
        </p:spPr>
        <p:txBody>
          <a:bodyPr/>
          <a:lstStyle>
            <a:lvl1pPr>
              <a:buClr>
                <a:srgbClr val="C66005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2205038"/>
            <a:ext cx="8135937" cy="2016050"/>
          </a:xfrm>
        </p:spPr>
        <p:txBody>
          <a:bodyPr/>
          <a:lstStyle>
            <a:lvl1pPr>
              <a:buClr>
                <a:srgbClr val="C66005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79512" y="2132856"/>
            <a:ext cx="8784976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467544" y="4232126"/>
            <a:ext cx="8136904" cy="26555"/>
            <a:chOff x="467544" y="4232126"/>
            <a:chExt cx="8136904" cy="26555"/>
          </a:xfrm>
        </p:grpSpPr>
        <p:cxnSp>
          <p:nvCxnSpPr>
            <p:cNvPr id="13" name="Straight Connector 12"/>
            <p:cNvCxnSpPr/>
            <p:nvPr userDrawn="1"/>
          </p:nvCxnSpPr>
          <p:spPr>
            <a:xfrm flipH="1">
              <a:off x="467544" y="4232126"/>
              <a:ext cx="81369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H="1">
              <a:off x="467544" y="4258681"/>
              <a:ext cx="8136904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7109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nterim PowerPoint pi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3761089"/>
            <a:ext cx="87849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07504" y="5157192"/>
            <a:ext cx="87849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3933056"/>
            <a:ext cx="6408737" cy="3600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1" baseline="0"/>
            </a:lvl1pPr>
          </a:lstStyle>
          <a:p>
            <a:pPr lvl="0"/>
            <a:r>
              <a:rPr lang="en-CA" dirty="0" smtClean="0"/>
              <a:t>Lawyer Name</a:t>
            </a:r>
            <a:endParaRPr lang="en-CA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4293096"/>
            <a:ext cx="6408713" cy="360040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CA" dirty="0" smtClean="0"/>
              <a:t>Phone #</a:t>
            </a:r>
            <a:endParaRPr lang="en-CA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653136"/>
            <a:ext cx="6408737" cy="432048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CA" dirty="0" smtClean="0"/>
              <a:t>Email Address</a:t>
            </a:r>
            <a:endParaRPr lang="en-C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5229200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Torkin Manes LLP</a:t>
            </a:r>
          </a:p>
          <a:p>
            <a:r>
              <a:rPr lang="en-C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151 Yonge Street, Suite 1500</a:t>
            </a:r>
          </a:p>
          <a:p>
            <a:r>
              <a:rPr lang="en-C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Toronto, ON  M5C</a:t>
            </a:r>
            <a:r>
              <a:rPr lang="en-CA" sz="2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2W7</a:t>
            </a:r>
          </a:p>
          <a:p>
            <a:r>
              <a:rPr lang="en-C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www.torkinmanes.com</a:t>
            </a:r>
            <a:endParaRPr lang="en-CA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58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nterim PowerPoint pi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177D-C608-49EC-B814-242AF20A72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17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371600" indent="-45720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i="1" dirty="0" smtClean="0"/>
              <a:t>Is Your </a:t>
            </a:r>
            <a:r>
              <a:rPr lang="en-CA" i="1" dirty="0"/>
              <a:t>H</a:t>
            </a:r>
            <a:r>
              <a:rPr lang="en-CA" i="1" dirty="0" smtClean="0"/>
              <a:t>ome </a:t>
            </a:r>
            <a:r>
              <a:rPr lang="en-CA" i="1" dirty="0"/>
              <a:t>R</a:t>
            </a:r>
            <a:r>
              <a:rPr lang="en-CA" i="1" dirty="0" smtClean="0"/>
              <a:t>eady?</a:t>
            </a:r>
            <a:endParaRPr lang="en-CA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Physician-Assisted Dying: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dirty="0" smtClean="0"/>
              <a:t>Lisa Corrente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(416) 643-8800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CA" dirty="0" smtClean="0"/>
              <a:t>lcorrente@torkinmanes.com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Together We Care Conference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 smtClean="0"/>
              <a:t>April 6,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7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Carter </a:t>
            </a:r>
            <a:r>
              <a:rPr lang="en-CA" dirty="0" smtClean="0"/>
              <a:t>v. </a:t>
            </a:r>
            <a:r>
              <a:rPr lang="en-CA" i="1" dirty="0" smtClean="0"/>
              <a:t>Canada (Attorney General) </a:t>
            </a:r>
            <a:r>
              <a:rPr lang="en-CA" dirty="0" smtClean="0"/>
              <a:t>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Federal government requested an extension – needed more time to respond to </a:t>
            </a:r>
            <a:r>
              <a:rPr lang="en-CA" i="1" dirty="0" smtClean="0"/>
              <a:t>Carter</a:t>
            </a:r>
            <a:r>
              <a:rPr lang="en-CA" dirty="0" smtClean="0"/>
              <a:t> 2015</a:t>
            </a:r>
          </a:p>
          <a:p>
            <a:r>
              <a:rPr lang="en-CA" dirty="0" smtClean="0"/>
              <a:t>SCC suspended declaration of constitutional invalidity for another 4 months – until June 6, 2016</a:t>
            </a:r>
          </a:p>
          <a:p>
            <a:r>
              <a:rPr lang="en-CA" dirty="0" smtClean="0"/>
              <a:t>In the interim period:</a:t>
            </a:r>
          </a:p>
          <a:p>
            <a:pPr lvl="1"/>
            <a:r>
              <a:rPr lang="en-CA" dirty="0" smtClean="0"/>
              <a:t>Persons seeking PAD can apply to superior court in their jurisdiction for an order allowing PAD based on meeting </a:t>
            </a:r>
            <a:r>
              <a:rPr lang="en-CA" i="1" dirty="0" smtClean="0"/>
              <a:t>Carter</a:t>
            </a:r>
            <a:r>
              <a:rPr lang="en-CA" dirty="0" smtClean="0"/>
              <a:t> criteria </a:t>
            </a:r>
          </a:p>
          <a:p>
            <a:pPr lvl="1"/>
            <a:r>
              <a:rPr lang="en-CA" dirty="0" smtClean="0"/>
              <a:t>Exemption from extension granted to Quebec </a:t>
            </a:r>
          </a:p>
        </p:txBody>
      </p:sp>
    </p:spTree>
    <p:extLst>
      <p:ext uri="{BB962C8B-B14F-4D97-AF65-F5344CB8AC3E}">
        <p14:creationId xmlns:p14="http://schemas.microsoft.com/office/powerpoint/2010/main" val="251434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An Act Respecting End-of-Life Care </a:t>
            </a:r>
            <a:r>
              <a:rPr lang="en-CA" dirty="0" smtClean="0"/>
              <a:t>(Quebec)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Assented to on June 10, 2014</a:t>
            </a:r>
          </a:p>
          <a:p>
            <a:r>
              <a:rPr lang="en-CA" dirty="0" smtClean="0"/>
              <a:t>The Act:</a:t>
            </a:r>
          </a:p>
          <a:p>
            <a:pPr lvl="1"/>
            <a:r>
              <a:rPr lang="en-CA" dirty="0"/>
              <a:t>r</a:t>
            </a:r>
            <a:r>
              <a:rPr lang="en-CA" dirty="0" smtClean="0"/>
              <a:t>egime for end-of-life care (terminal palliative sedation and medical aid in dying (MAID))</a:t>
            </a:r>
          </a:p>
          <a:p>
            <a:pPr lvl="1"/>
            <a:r>
              <a:rPr lang="en-CA" dirty="0"/>
              <a:t>e</a:t>
            </a:r>
            <a:r>
              <a:rPr lang="en-CA" dirty="0" smtClean="0"/>
              <a:t>stablished Commission to oversee the specific requirements for MAID</a:t>
            </a:r>
          </a:p>
          <a:p>
            <a:pPr lvl="1"/>
            <a:r>
              <a:rPr lang="en-CA" dirty="0" smtClean="0"/>
              <a:t>framework for a system of advance medical directives (format, validity and registration)</a:t>
            </a:r>
          </a:p>
          <a:p>
            <a:r>
              <a:rPr lang="en-CA" dirty="0" smtClean="0"/>
              <a:t>End-of-life care must be offered in every institution providing healthcare</a:t>
            </a:r>
          </a:p>
          <a:p>
            <a:r>
              <a:rPr lang="en-CA" dirty="0" smtClean="0"/>
              <a:t>Institutions must have a policy on end-of-life care</a:t>
            </a:r>
          </a:p>
          <a:p>
            <a:r>
              <a:rPr lang="en-CA" dirty="0" smtClean="0"/>
              <a:t>Institutions must collect and report statistics (requests and refusals)</a:t>
            </a:r>
          </a:p>
        </p:txBody>
      </p:sp>
    </p:spTree>
    <p:extLst>
      <p:ext uri="{BB962C8B-B14F-4D97-AF65-F5344CB8AC3E}">
        <p14:creationId xmlns:p14="http://schemas.microsoft.com/office/powerpoint/2010/main" val="397925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An Act Respecting End-of-Life Care </a:t>
            </a:r>
            <a:r>
              <a:rPr lang="en-CA" dirty="0" smtClean="0"/>
              <a:t>(Quebec)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Terminal palliative sedation can be requested by patient or </a:t>
            </a:r>
            <a:r>
              <a:rPr lang="en-CA" dirty="0" err="1" smtClean="0"/>
              <a:t>SDM</a:t>
            </a:r>
            <a:endParaRPr lang="en-CA" dirty="0" smtClean="0"/>
          </a:p>
          <a:p>
            <a:r>
              <a:rPr lang="en-CA" dirty="0" smtClean="0"/>
              <a:t>MAID can only be requested by adult capable patient who meets specific criteria (which are more rigorous than </a:t>
            </a:r>
            <a:r>
              <a:rPr lang="en-CA" i="1" dirty="0" smtClean="0"/>
              <a:t>Carter</a:t>
            </a:r>
            <a:r>
              <a:rPr lang="en-CA" dirty="0" smtClean="0"/>
              <a:t> criteria)</a:t>
            </a:r>
          </a:p>
          <a:p>
            <a:r>
              <a:rPr lang="en-CA" dirty="0" smtClean="0"/>
              <a:t>Does not allow MAID to be requested through an advance directive </a:t>
            </a:r>
          </a:p>
          <a:p>
            <a:r>
              <a:rPr lang="en-CA" dirty="0" smtClean="0"/>
              <a:t>Health care professional can refuse to take part in end-of-life care</a:t>
            </a:r>
          </a:p>
          <a:p>
            <a:r>
              <a:rPr lang="en-CA" dirty="0" smtClean="0"/>
              <a:t>Complaints regarding treatment or service can be made to the Commission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6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Applications for Judicial Authorization on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Until June 6, 2016, persons can </a:t>
            </a:r>
            <a:r>
              <a:rPr lang="en-CA" dirty="0"/>
              <a:t>apply to superior court in their jurisdiction for an order allowing PAD based on meeting </a:t>
            </a:r>
            <a:r>
              <a:rPr lang="en-CA" i="1" dirty="0"/>
              <a:t>Carter</a:t>
            </a:r>
            <a:r>
              <a:rPr lang="en-CA" dirty="0"/>
              <a:t> </a:t>
            </a:r>
            <a:r>
              <a:rPr lang="en-CA" dirty="0" smtClean="0"/>
              <a:t>criteria (other than Quebec) </a:t>
            </a:r>
          </a:p>
          <a:p>
            <a:r>
              <a:rPr lang="en-CA" dirty="0" smtClean="0"/>
              <a:t>At least 4 such applications in Canada to date:</a:t>
            </a:r>
          </a:p>
          <a:p>
            <a:pPr lvl="1"/>
            <a:r>
              <a:rPr lang="en-CA" dirty="0" smtClean="0"/>
              <a:t>Alberta </a:t>
            </a:r>
          </a:p>
          <a:p>
            <a:pPr lvl="1"/>
            <a:r>
              <a:rPr lang="en-CA" dirty="0" smtClean="0"/>
              <a:t>Manitoba</a:t>
            </a:r>
          </a:p>
          <a:p>
            <a:pPr lvl="1"/>
            <a:r>
              <a:rPr lang="en-CA" dirty="0" smtClean="0"/>
              <a:t>Ontario</a:t>
            </a:r>
          </a:p>
          <a:p>
            <a:pPr lvl="1"/>
            <a:r>
              <a:rPr lang="en-CA" dirty="0" smtClean="0"/>
              <a:t>British Columbia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62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i="1" dirty="0" err="1" smtClean="0"/>
              <a:t>A.B</a:t>
            </a:r>
            <a:r>
              <a:rPr lang="en-CA" sz="2400" i="1" dirty="0" smtClean="0"/>
              <a:t>. </a:t>
            </a:r>
            <a:r>
              <a:rPr lang="en-CA" sz="2400" dirty="0" smtClean="0"/>
              <a:t>v. </a:t>
            </a:r>
            <a:r>
              <a:rPr lang="en-CA" sz="2400" i="1" dirty="0" smtClean="0"/>
              <a:t>Attorney General of Canada et al. </a:t>
            </a:r>
            <a:r>
              <a:rPr lang="en-CA" sz="2400" dirty="0" smtClean="0"/>
              <a:t>(Ontario)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March 17, 2016 decision</a:t>
            </a:r>
          </a:p>
          <a:p>
            <a:r>
              <a:rPr lang="en-CA" dirty="0" smtClean="0"/>
              <a:t>First case in Ontario</a:t>
            </a:r>
          </a:p>
          <a:p>
            <a:r>
              <a:rPr lang="en-CA" dirty="0" smtClean="0"/>
              <a:t>81 year old man with advanced-stage aggressive lymphoma </a:t>
            </a:r>
          </a:p>
          <a:p>
            <a:r>
              <a:rPr lang="en-CA" dirty="0" smtClean="0"/>
              <a:t>Court found that he satisfied </a:t>
            </a:r>
            <a:r>
              <a:rPr lang="en-CA" i="1" dirty="0" smtClean="0"/>
              <a:t>Carter</a:t>
            </a:r>
            <a:r>
              <a:rPr lang="en-CA" dirty="0" smtClean="0"/>
              <a:t> criteria</a:t>
            </a:r>
          </a:p>
          <a:p>
            <a:r>
              <a:rPr lang="en-CA" dirty="0" smtClean="0"/>
              <a:t>PAD administered the following day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8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i="1" dirty="0" err="1" smtClean="0"/>
              <a:t>A.B</a:t>
            </a:r>
            <a:r>
              <a:rPr lang="en-CA" sz="2400" i="1" dirty="0" smtClean="0"/>
              <a:t>. </a:t>
            </a:r>
            <a:r>
              <a:rPr lang="en-CA" sz="2400" dirty="0" smtClean="0"/>
              <a:t>v. </a:t>
            </a:r>
            <a:r>
              <a:rPr lang="en-CA" sz="2400" i="1" dirty="0" smtClean="0"/>
              <a:t>Attorney General of Canada et al. </a:t>
            </a:r>
            <a:r>
              <a:rPr lang="en-CA" sz="2400" dirty="0" smtClean="0"/>
              <a:t>(Ontario)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Competent adult → capacity must be proven, no presumption of capacity </a:t>
            </a:r>
          </a:p>
          <a:p>
            <a:pPr lvl="1"/>
            <a:r>
              <a:rPr lang="en-CA" dirty="0" smtClean="0"/>
              <a:t>Should have evidence from consulting psychiatrist</a:t>
            </a:r>
          </a:p>
          <a:p>
            <a:r>
              <a:rPr lang="en-CA" dirty="0" smtClean="0"/>
              <a:t>Grievous medical condition → range of critical, life threatening, or terminal </a:t>
            </a:r>
          </a:p>
          <a:p>
            <a:r>
              <a:rPr lang="en-CA" dirty="0" smtClean="0"/>
              <a:t>Medical condition must be predominant source of grievous pain </a:t>
            </a:r>
          </a:p>
          <a:p>
            <a:r>
              <a:rPr lang="en-CA" dirty="0" smtClean="0"/>
              <a:t>Pain and suffering (not medical condition) which cannot be alleviated by treatment acceptable to person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02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i="1" dirty="0" err="1" smtClean="0"/>
              <a:t>A.B</a:t>
            </a:r>
            <a:r>
              <a:rPr lang="en-CA" sz="2400" i="1" dirty="0" smtClean="0"/>
              <a:t>. </a:t>
            </a:r>
            <a:r>
              <a:rPr lang="en-CA" sz="2400" dirty="0" smtClean="0"/>
              <a:t>v. </a:t>
            </a:r>
            <a:r>
              <a:rPr lang="en-CA" sz="2400" i="1" dirty="0" smtClean="0"/>
              <a:t>Attorney General of Canada et al. </a:t>
            </a:r>
            <a:r>
              <a:rPr lang="en-CA" sz="2400" dirty="0" smtClean="0"/>
              <a:t>(Ontario)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Court entitled to take a flexible approach to the evidence</a:t>
            </a:r>
          </a:p>
          <a:p>
            <a:pPr lvl="1"/>
            <a:r>
              <a:rPr lang="en-CA" dirty="0" smtClean="0"/>
              <a:t>Affidavits from applicant, attending physician, consulting psychiatrist, physician proposed to assist with death</a:t>
            </a:r>
          </a:p>
          <a:p>
            <a:r>
              <a:rPr lang="en-CA" dirty="0" smtClean="0"/>
              <a:t>If </a:t>
            </a:r>
            <a:r>
              <a:rPr lang="en-CA" i="1" dirty="0" smtClean="0"/>
              <a:t>Carter</a:t>
            </a:r>
            <a:r>
              <a:rPr lang="en-CA" dirty="0" smtClean="0"/>
              <a:t> criteria are satisfied, person entitled to PAD → court has no discretion </a:t>
            </a:r>
          </a:p>
          <a:p>
            <a:r>
              <a:rPr lang="en-CA" dirty="0" smtClean="0"/>
              <a:t>Coroner need not be notified </a:t>
            </a:r>
          </a:p>
          <a:p>
            <a:r>
              <a:rPr lang="en-CA" dirty="0" smtClean="0"/>
              <a:t>Cause of death is the medical condition → PAD is a form of treatment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32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Guidelines/Recommendations for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err="1" smtClean="0"/>
              <a:t>CPSO</a:t>
            </a:r>
            <a:r>
              <a:rPr lang="en-CA" dirty="0" smtClean="0"/>
              <a:t> Interim Guidance on PAD</a:t>
            </a:r>
          </a:p>
          <a:p>
            <a:r>
              <a:rPr lang="en-CA" dirty="0" smtClean="0"/>
              <a:t>CMA Principles-based Recommendations </a:t>
            </a:r>
          </a:p>
          <a:p>
            <a:r>
              <a:rPr lang="en-CA" dirty="0" smtClean="0"/>
              <a:t>Ontario Practice Advisory</a:t>
            </a:r>
          </a:p>
          <a:p>
            <a:r>
              <a:rPr lang="en-CA" dirty="0" smtClean="0"/>
              <a:t>Discussion Papers by Joint Centre for Bioethics, U of T</a:t>
            </a:r>
          </a:p>
          <a:p>
            <a:r>
              <a:rPr lang="en-CA" dirty="0" smtClean="0"/>
              <a:t>Provincial-Territorial Expert Advisory Group on PAD</a:t>
            </a:r>
          </a:p>
          <a:p>
            <a:r>
              <a:rPr lang="en-CA" dirty="0" smtClean="0"/>
              <a:t>Report of the Special Joint Committee on </a:t>
            </a:r>
            <a:r>
              <a:rPr lang="en-CA" dirty="0" smtClean="0"/>
              <a:t>PAD</a:t>
            </a:r>
          </a:p>
          <a:p>
            <a:r>
              <a:rPr lang="en-CA" dirty="0" smtClean="0"/>
              <a:t>Palliative and End-of-Life Care Provincial Roundtable Report</a:t>
            </a: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5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Implications for </a:t>
            </a:r>
            <a:r>
              <a:rPr lang="en-CA" dirty="0" err="1" smtClean="0"/>
              <a:t>LTC</a:t>
            </a:r>
            <a:r>
              <a:rPr lang="en-CA" dirty="0" smtClean="0"/>
              <a:t> and Retirement Homes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Available wherever a person lives → </a:t>
            </a:r>
            <a:r>
              <a:rPr lang="en-CA" dirty="0" err="1" smtClean="0"/>
              <a:t>LTC</a:t>
            </a:r>
            <a:r>
              <a:rPr lang="en-CA" dirty="0" smtClean="0"/>
              <a:t> and retirement homes </a:t>
            </a:r>
          </a:p>
          <a:p>
            <a:pPr lvl="1"/>
            <a:r>
              <a:rPr lang="en-CA" dirty="0" smtClean="0"/>
              <a:t>Objections by faith-based facilities? </a:t>
            </a:r>
          </a:p>
          <a:p>
            <a:pPr lvl="1"/>
            <a:r>
              <a:rPr lang="en-CA" dirty="0" smtClean="0"/>
              <a:t>Advise of home’s position and all end-of-life options </a:t>
            </a:r>
          </a:p>
          <a:p>
            <a:pPr lvl="1"/>
            <a:r>
              <a:rPr lang="en-CA" dirty="0" smtClean="0"/>
              <a:t>Transfer of patient to a non-objecting institution for assessment and administering PAD</a:t>
            </a:r>
          </a:p>
          <a:p>
            <a:r>
              <a:rPr lang="en-CA" dirty="0" smtClean="0"/>
              <a:t>Religious/conscientious </a:t>
            </a:r>
            <a:r>
              <a:rPr lang="en-CA" dirty="0"/>
              <a:t>objections by physicians allowed </a:t>
            </a:r>
            <a:endParaRPr lang="en-CA" dirty="0" smtClean="0"/>
          </a:p>
          <a:p>
            <a:pPr lvl="1"/>
            <a:r>
              <a:rPr lang="en-CA" dirty="0"/>
              <a:t>Involvement of various health professionals </a:t>
            </a:r>
            <a:r>
              <a:rPr lang="en-CA" dirty="0" smtClean="0"/>
              <a:t>(physicians, nurses</a:t>
            </a:r>
            <a:r>
              <a:rPr lang="en-CA" dirty="0"/>
              <a:t>, pharmacists</a:t>
            </a:r>
            <a:r>
              <a:rPr lang="en-CA" dirty="0" smtClean="0"/>
              <a:t>)</a:t>
            </a:r>
            <a:endParaRPr lang="en-CA" dirty="0"/>
          </a:p>
          <a:p>
            <a:r>
              <a:rPr lang="en-CA" dirty="0" smtClean="0"/>
              <a:t>PAD may be available to residents with terminal and non-terminal grievous and irremediable medical conditions</a:t>
            </a:r>
          </a:p>
          <a:p>
            <a:pPr lvl="1"/>
            <a:r>
              <a:rPr lang="en-CA" dirty="0" smtClean="0"/>
              <a:t>Including psychiatric conditions (psychological suffering)</a:t>
            </a:r>
          </a:p>
          <a:p>
            <a:pPr lvl="1"/>
            <a:r>
              <a:rPr lang="en-CA" dirty="0" smtClean="0"/>
              <a:t>Will residents with dementia be excluded?</a:t>
            </a:r>
          </a:p>
          <a:p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5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Implications for </a:t>
            </a:r>
            <a:r>
              <a:rPr lang="en-CA" dirty="0" err="1" smtClean="0"/>
              <a:t>LTC</a:t>
            </a:r>
            <a:r>
              <a:rPr lang="en-CA" dirty="0" smtClean="0"/>
              <a:t> and Retirement Homes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Advance requests for PAD may be permitted (after diagnosis)</a:t>
            </a:r>
          </a:p>
          <a:p>
            <a:pPr lvl="1"/>
            <a:r>
              <a:rPr lang="en-CA" dirty="0" smtClean="0"/>
              <a:t>Unlikely to accept consent from </a:t>
            </a:r>
            <a:r>
              <a:rPr lang="en-CA" dirty="0" err="1" smtClean="0"/>
              <a:t>SDM</a:t>
            </a:r>
            <a:endParaRPr lang="en-CA" dirty="0" smtClean="0"/>
          </a:p>
          <a:p>
            <a:r>
              <a:rPr lang="en-CA" dirty="0"/>
              <a:t>No prior judicial review or approval → who determines eligibility? (e.g. 2 physicians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Appeal process?</a:t>
            </a:r>
            <a:endParaRPr lang="en-CA" dirty="0"/>
          </a:p>
          <a:p>
            <a:r>
              <a:rPr lang="en-CA" dirty="0" smtClean="0"/>
              <a:t>Reporting requirements (Coroner, Ministry/</a:t>
            </a:r>
            <a:r>
              <a:rPr lang="en-CA" dirty="0" err="1" smtClean="0"/>
              <a:t>RHRA</a:t>
            </a:r>
            <a:r>
              <a:rPr lang="en-CA" dirty="0" smtClean="0"/>
              <a:t>, national reports)</a:t>
            </a:r>
          </a:p>
          <a:p>
            <a:r>
              <a:rPr lang="en-CA" dirty="0" smtClean="0"/>
              <a:t>Development of new policies and procedures</a:t>
            </a:r>
          </a:p>
          <a:p>
            <a:r>
              <a:rPr lang="en-CA" dirty="0" smtClean="0"/>
              <a:t>Training for staff</a:t>
            </a:r>
          </a:p>
          <a:p>
            <a:r>
              <a:rPr lang="en-CA" dirty="0" smtClean="0"/>
              <a:t>Complaints to Ministry/</a:t>
            </a:r>
            <a:r>
              <a:rPr lang="en-CA" dirty="0" err="1" smtClean="0"/>
              <a:t>RHRA</a:t>
            </a:r>
            <a:r>
              <a:rPr lang="en-CA" dirty="0" smtClean="0"/>
              <a:t> about PAD services </a:t>
            </a:r>
          </a:p>
          <a:p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8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i="1" dirty="0" smtClean="0"/>
              <a:t>Criminal Code </a:t>
            </a:r>
            <a:r>
              <a:rPr lang="en-CA" dirty="0" smtClean="0"/>
              <a:t>v. </a:t>
            </a:r>
            <a:r>
              <a:rPr lang="en-CA" i="1" dirty="0" smtClean="0"/>
              <a:t>Charter</a:t>
            </a:r>
          </a:p>
          <a:p>
            <a:r>
              <a:rPr lang="en-CA" i="1" dirty="0" smtClean="0"/>
              <a:t>Rodriguez </a:t>
            </a:r>
            <a:r>
              <a:rPr lang="en-CA" dirty="0" smtClean="0"/>
              <a:t>v.</a:t>
            </a:r>
            <a:r>
              <a:rPr lang="en-CA" i="1" dirty="0" smtClean="0"/>
              <a:t> British Columbia</a:t>
            </a:r>
            <a:r>
              <a:rPr lang="en-CA" dirty="0" smtClean="0"/>
              <a:t> (1993)</a:t>
            </a:r>
          </a:p>
          <a:p>
            <a:r>
              <a:rPr lang="en-CA" i="1" dirty="0" smtClean="0"/>
              <a:t>Carter </a:t>
            </a:r>
            <a:r>
              <a:rPr lang="en-CA" dirty="0" smtClean="0"/>
              <a:t>v.</a:t>
            </a:r>
            <a:r>
              <a:rPr lang="en-CA" i="1" dirty="0" smtClean="0"/>
              <a:t> Canada (Attorney General) </a:t>
            </a:r>
            <a:r>
              <a:rPr lang="en-CA" dirty="0" smtClean="0"/>
              <a:t>(2015 &amp; 2016)</a:t>
            </a:r>
          </a:p>
          <a:p>
            <a:r>
              <a:rPr lang="en-CA" i="1" dirty="0" smtClean="0"/>
              <a:t>An Act respecting end-of-life care </a:t>
            </a:r>
            <a:r>
              <a:rPr lang="en-CA" dirty="0" smtClean="0"/>
              <a:t>(Quebec)</a:t>
            </a:r>
          </a:p>
          <a:p>
            <a:r>
              <a:rPr lang="en-CA" dirty="0" smtClean="0"/>
              <a:t>Applications for Judicial Authorization</a:t>
            </a:r>
          </a:p>
          <a:p>
            <a:r>
              <a:rPr lang="en-CA" dirty="0" smtClean="0"/>
              <a:t>Guidelines/Recommendations for Ontario</a:t>
            </a:r>
          </a:p>
          <a:p>
            <a:r>
              <a:rPr lang="en-CA" dirty="0" smtClean="0"/>
              <a:t>Implications for </a:t>
            </a:r>
            <a:r>
              <a:rPr lang="en-CA" dirty="0" err="1" smtClean="0"/>
              <a:t>LTC</a:t>
            </a:r>
            <a:r>
              <a:rPr lang="en-CA" dirty="0" smtClean="0"/>
              <a:t> and retirement homes</a:t>
            </a:r>
          </a:p>
          <a:p>
            <a:r>
              <a:rPr lang="en-CA" dirty="0" smtClean="0"/>
              <a:t>Key Considerations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33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Considerations in the Interim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Prior to Inquiries/Requests:</a:t>
            </a:r>
          </a:p>
          <a:p>
            <a:pPr lvl="1"/>
            <a:r>
              <a:rPr lang="en-CA" dirty="0" smtClean="0"/>
              <a:t>Know your legal and professional obligations</a:t>
            </a:r>
          </a:p>
          <a:p>
            <a:pPr lvl="1"/>
            <a:r>
              <a:rPr lang="en-CA" dirty="0" smtClean="0"/>
              <a:t>Review guidelines (e.g. </a:t>
            </a:r>
            <a:r>
              <a:rPr lang="en-CA" dirty="0" err="1" smtClean="0"/>
              <a:t>CPSO</a:t>
            </a:r>
            <a:r>
              <a:rPr lang="en-CA" dirty="0" smtClean="0"/>
              <a:t>, </a:t>
            </a:r>
            <a:r>
              <a:rPr lang="en-CA" dirty="0" err="1"/>
              <a:t>O</a:t>
            </a:r>
            <a:r>
              <a:rPr lang="en-CA" dirty="0" err="1" smtClean="0"/>
              <a:t>CP</a:t>
            </a:r>
            <a:r>
              <a:rPr lang="en-CA" dirty="0" smtClean="0"/>
              <a:t>, CMA, </a:t>
            </a:r>
            <a:r>
              <a:rPr lang="en-CA" dirty="0" err="1" smtClean="0"/>
              <a:t>JCB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Form an internal advisory group who can deal with resident and family inquiries/requests</a:t>
            </a:r>
          </a:p>
          <a:p>
            <a:pPr lvl="2"/>
            <a:r>
              <a:rPr lang="en-CA" dirty="0" smtClean="0"/>
              <a:t>Medical director, DOC, social worker, head office representative, lawyer</a:t>
            </a:r>
          </a:p>
          <a:p>
            <a:pPr lvl="1"/>
            <a:r>
              <a:rPr lang="en-CA" dirty="0" smtClean="0"/>
              <a:t>Identify health practitioners willing to support PAD</a:t>
            </a:r>
          </a:p>
          <a:p>
            <a:pPr lvl="2"/>
            <a:r>
              <a:rPr lang="en-CA" dirty="0" smtClean="0"/>
              <a:t>Resource, document, provide medical opinions/consultations, guide discussions with residents and families, administer PAD</a:t>
            </a:r>
          </a:p>
          <a:p>
            <a:pPr lvl="2"/>
            <a:r>
              <a:rPr lang="en-CA" dirty="0" smtClean="0"/>
              <a:t>Allow for conscientious objections and effective referrals </a:t>
            </a:r>
          </a:p>
          <a:p>
            <a:pPr lvl="1"/>
            <a:r>
              <a:rPr lang="en-CA" dirty="0" smtClean="0"/>
              <a:t>Compile general information for residents (available upon request, provide to Residents Council and Family Council)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49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Considerations in the Interim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If Inquiries/Requests are Received:</a:t>
            </a:r>
          </a:p>
          <a:p>
            <a:pPr lvl="1"/>
            <a:r>
              <a:rPr lang="en-CA" dirty="0" smtClean="0"/>
              <a:t>Refer all inquiries/requests to internal advisory  group</a:t>
            </a:r>
          </a:p>
          <a:p>
            <a:pPr lvl="1"/>
            <a:r>
              <a:rPr lang="en-CA" dirty="0" smtClean="0"/>
              <a:t>Inform resident of requirement for a Court order and advise resident to obtain independent legal representation </a:t>
            </a:r>
          </a:p>
          <a:p>
            <a:pPr lvl="1"/>
            <a:r>
              <a:rPr lang="en-CA" dirty="0" smtClean="0"/>
              <a:t>Refer to guidelines</a:t>
            </a:r>
          </a:p>
          <a:p>
            <a:pPr lvl="1"/>
            <a:r>
              <a:rPr lang="en-CA" dirty="0" smtClean="0"/>
              <a:t>Consult with insurer (e.g. </a:t>
            </a:r>
            <a:r>
              <a:rPr lang="en-CA" dirty="0" err="1" smtClean="0"/>
              <a:t>CMPA</a:t>
            </a:r>
            <a:r>
              <a:rPr lang="en-CA" dirty="0" smtClean="0"/>
              <a:t>) and legal counsel</a:t>
            </a:r>
          </a:p>
          <a:p>
            <a:pPr lvl="2"/>
            <a:r>
              <a:rPr lang="en-CA" dirty="0" smtClean="0"/>
              <a:t>Court order to exempt health practitioners and home</a:t>
            </a:r>
          </a:p>
          <a:p>
            <a:pPr lvl="1"/>
            <a:r>
              <a:rPr lang="en-CA" dirty="0" smtClean="0"/>
              <a:t>Maintain confidentiality and open communication between resident and health practitioners involved</a:t>
            </a:r>
          </a:p>
          <a:p>
            <a:pPr lvl="1"/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9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504056"/>
          </a:xfrm>
        </p:spPr>
        <p:txBody>
          <a:bodyPr/>
          <a:lstStyle/>
          <a:p>
            <a:r>
              <a:rPr lang="en-CA" i="1" dirty="0" smtClean="0"/>
              <a:t>Criminal Code </a:t>
            </a:r>
            <a:r>
              <a:rPr lang="en-CA" dirty="0" smtClean="0"/>
              <a:t>v. </a:t>
            </a:r>
            <a:r>
              <a:rPr lang="en-CA" i="1" dirty="0" smtClean="0"/>
              <a:t>Charter</a:t>
            </a:r>
            <a:endParaRPr lang="en-CA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Everyone who counsels a person to commit suicide is guilty of an indictable offence and can be imprisoned for up to 14 years (s.241(b))</a:t>
            </a:r>
          </a:p>
          <a:p>
            <a:r>
              <a:rPr lang="en-CA" dirty="0" smtClean="0"/>
              <a:t>No person is entitled to consent to have death inflicted upon him, and consent does not mitigate criminal responsibility (s.14)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Everyone has the right to life, liberty and security of the person (s.7)</a:t>
            </a:r>
          </a:p>
          <a:p>
            <a:r>
              <a:rPr lang="en-CA" dirty="0" smtClean="0"/>
              <a:t>Everyone has the right to equal protection and equal benefit of the law without discrimination (s.15(1))</a:t>
            </a:r>
          </a:p>
          <a:p>
            <a:r>
              <a:rPr lang="en-CA" dirty="0" smtClean="0"/>
              <a:t>These rights are guaranteed, subject only to such reasonable limits prescribed by law in a free and democratic society (s.1)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85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RODRIGUEZ </a:t>
            </a:r>
            <a:r>
              <a:rPr lang="en-CA" dirty="0" smtClean="0"/>
              <a:t>V. </a:t>
            </a:r>
            <a:r>
              <a:rPr lang="en-CA" i="1" dirty="0" smtClean="0"/>
              <a:t>BRITISH COLUMBIA </a:t>
            </a:r>
            <a:r>
              <a:rPr lang="en-CA" dirty="0" smtClean="0"/>
              <a:t>(1993)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Rodriguez suffered from ALS</a:t>
            </a:r>
          </a:p>
          <a:p>
            <a:r>
              <a:rPr lang="en-CA" dirty="0" smtClean="0"/>
              <a:t>Challenged the constitutionality of the </a:t>
            </a:r>
            <a:r>
              <a:rPr lang="en-CA" i="1" dirty="0" smtClean="0"/>
              <a:t>Criminal</a:t>
            </a:r>
            <a:r>
              <a:rPr lang="en-CA" dirty="0" smtClean="0"/>
              <a:t> </a:t>
            </a:r>
            <a:r>
              <a:rPr lang="en-CA" i="1" dirty="0" smtClean="0"/>
              <a:t>Code</a:t>
            </a:r>
            <a:r>
              <a:rPr lang="en-CA" dirty="0" smtClean="0"/>
              <a:t> provisions prohibiting assisted suicide</a:t>
            </a:r>
          </a:p>
          <a:p>
            <a:r>
              <a:rPr lang="en-CA" dirty="0" smtClean="0"/>
              <a:t>Argued that criminal prohibition violated s.7 (which included right to die with dignity) and s.15 of the </a:t>
            </a:r>
            <a:r>
              <a:rPr lang="en-CA" i="1" dirty="0" smtClean="0"/>
              <a:t>Charter</a:t>
            </a:r>
          </a:p>
          <a:p>
            <a:r>
              <a:rPr lang="en-CA" dirty="0" smtClean="0"/>
              <a:t>SCC was split in its decision</a:t>
            </a:r>
          </a:p>
          <a:p>
            <a:r>
              <a:rPr lang="en-CA" dirty="0" smtClean="0"/>
              <a:t>Majority found that any infringement of ss.7 &amp; 15 rights did not outweigh the protections afforded to vulnerable people under the </a:t>
            </a:r>
            <a:r>
              <a:rPr lang="en-CA" i="1" dirty="0" smtClean="0"/>
              <a:t>Criminal Code </a:t>
            </a:r>
          </a:p>
          <a:p>
            <a:r>
              <a:rPr lang="en-CA" dirty="0" smtClean="0"/>
              <a:t>SCC did not invalidate the </a:t>
            </a:r>
            <a:r>
              <a:rPr lang="en-CA" i="1" dirty="0" smtClean="0"/>
              <a:t>Criminal Code </a:t>
            </a:r>
            <a:r>
              <a:rPr lang="en-CA" dirty="0" smtClean="0"/>
              <a:t>provisions on assisted suicide   </a:t>
            </a:r>
          </a:p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1068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Carter </a:t>
            </a:r>
            <a:r>
              <a:rPr lang="en-CA" dirty="0" smtClean="0"/>
              <a:t>v. </a:t>
            </a:r>
            <a:r>
              <a:rPr lang="en-CA" i="1" dirty="0" smtClean="0"/>
              <a:t>Canada (Attorney General) </a:t>
            </a:r>
            <a:r>
              <a:rPr lang="en-CA" dirty="0" smtClean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Case commenced by a group of individuals</a:t>
            </a:r>
          </a:p>
          <a:p>
            <a:r>
              <a:rPr lang="en-CA" dirty="0" smtClean="0"/>
              <a:t>Gloria Taylor (ALS) and family of Kathleen Carter (spinal stenosis)</a:t>
            </a:r>
          </a:p>
          <a:p>
            <a:r>
              <a:rPr lang="en-CA" dirty="0" smtClean="0"/>
              <a:t>Trial judge found that prohibition against PAD violates s.7 of </a:t>
            </a:r>
            <a:r>
              <a:rPr lang="en-CA" i="1" dirty="0" smtClean="0"/>
              <a:t>Charter</a:t>
            </a:r>
          </a:p>
          <a:p>
            <a:r>
              <a:rPr lang="en-CA" dirty="0" err="1" smtClean="0"/>
              <a:t>BCCA</a:t>
            </a:r>
            <a:r>
              <a:rPr lang="en-CA" dirty="0" smtClean="0"/>
              <a:t> found that trial judge erred in not following the binding ruling in </a:t>
            </a:r>
            <a:r>
              <a:rPr lang="en-CA" i="1" dirty="0" smtClean="0"/>
              <a:t>Rodriguez</a:t>
            </a:r>
          </a:p>
          <a:p>
            <a:r>
              <a:rPr lang="en-CA" dirty="0" smtClean="0"/>
              <a:t>SCC held that blanket prohibition on assisted death unjustifiably infringes </a:t>
            </a:r>
            <a:r>
              <a:rPr lang="en-CA" i="1" dirty="0" smtClean="0"/>
              <a:t>Charter</a:t>
            </a:r>
            <a:r>
              <a:rPr lang="en-CA" dirty="0" smtClean="0"/>
              <a:t>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3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Carter </a:t>
            </a:r>
            <a:r>
              <a:rPr lang="en-CA" dirty="0" smtClean="0"/>
              <a:t>v. </a:t>
            </a:r>
            <a:r>
              <a:rPr lang="en-CA" i="1" dirty="0" smtClean="0"/>
              <a:t>Canada (Attorney General) </a:t>
            </a:r>
            <a:r>
              <a:rPr lang="en-CA" dirty="0" smtClean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Unanimous decision</a:t>
            </a:r>
          </a:p>
          <a:p>
            <a:r>
              <a:rPr lang="en-CA" i="1" dirty="0" smtClean="0"/>
              <a:t>Rodriguez</a:t>
            </a:r>
            <a:r>
              <a:rPr lang="en-CA" dirty="0" smtClean="0"/>
              <a:t> could be reconsidered – new legal issues raised and social changes</a:t>
            </a:r>
          </a:p>
          <a:p>
            <a:pPr lvl="1"/>
            <a:r>
              <a:rPr lang="en-CA" dirty="0" smtClean="0"/>
              <a:t>Most end-of-life treatments now hasten death and this approach to palliative care no longer considered “active euthanasia”</a:t>
            </a:r>
          </a:p>
          <a:p>
            <a:pPr lvl="1"/>
            <a:r>
              <a:rPr lang="en-CA" dirty="0" smtClean="0"/>
              <a:t>Now we have sufficient means to protect the vulnerable – possible to have a legislative framework that ensures safeguards for the vulnerable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Carter </a:t>
            </a:r>
            <a:r>
              <a:rPr lang="en-CA" dirty="0" smtClean="0"/>
              <a:t>v. </a:t>
            </a:r>
            <a:r>
              <a:rPr lang="en-CA" i="1" dirty="0" smtClean="0"/>
              <a:t>Canada (Attorney General) </a:t>
            </a:r>
            <a:r>
              <a:rPr lang="en-CA" dirty="0" smtClean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Defined “PAD” as “the situation where a physician provides or administers medication that intentionally brings about the patient’s death, at the request of the patient”</a:t>
            </a:r>
          </a:p>
          <a:p>
            <a:r>
              <a:rPr lang="en-CA" dirty="0" smtClean="0"/>
              <a:t>Sections 241(b) and 14 of the </a:t>
            </a:r>
            <a:r>
              <a:rPr lang="en-CA" i="1" dirty="0" smtClean="0"/>
              <a:t>Criminal Code </a:t>
            </a:r>
            <a:r>
              <a:rPr lang="en-CA" dirty="0" smtClean="0"/>
              <a:t>unjustifiably infringe s.7: </a:t>
            </a:r>
          </a:p>
          <a:p>
            <a:pPr lvl="1"/>
            <a:r>
              <a:rPr lang="en-CA" dirty="0" smtClean="0"/>
              <a:t>Interfere with fundamentally important personal medical decision-making</a:t>
            </a:r>
          </a:p>
          <a:p>
            <a:pPr lvl="1"/>
            <a:r>
              <a:rPr lang="en-CA" dirty="0" smtClean="0"/>
              <a:t>Deny opportunity to make a choice that is important to dignity and personal integrity</a:t>
            </a:r>
          </a:p>
          <a:p>
            <a:pPr lvl="1"/>
            <a:r>
              <a:rPr lang="en-CA" dirty="0" smtClean="0"/>
              <a:t>Security of person impaired by forced physical and psychological suffering</a:t>
            </a:r>
          </a:p>
          <a:p>
            <a:pPr lvl="1"/>
            <a:r>
              <a:rPr lang="en-CA" dirty="0" smtClean="0"/>
              <a:t>S.7 honours the value of life, and the role that autonomy and dignity play at the end of that life</a:t>
            </a:r>
          </a:p>
        </p:txBody>
      </p:sp>
    </p:spTree>
    <p:extLst>
      <p:ext uri="{BB962C8B-B14F-4D97-AF65-F5344CB8AC3E}">
        <p14:creationId xmlns:p14="http://schemas.microsoft.com/office/powerpoint/2010/main" val="242499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Carter </a:t>
            </a:r>
            <a:r>
              <a:rPr lang="en-CA" dirty="0" smtClean="0"/>
              <a:t>v. </a:t>
            </a:r>
            <a:r>
              <a:rPr lang="en-CA" i="1" dirty="0" smtClean="0"/>
              <a:t>Canada (Attorney General) </a:t>
            </a:r>
            <a:r>
              <a:rPr lang="en-CA" dirty="0" smtClean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Absolute prohibition on assisted dying is overly broad</a:t>
            </a:r>
          </a:p>
          <a:p>
            <a:r>
              <a:rPr lang="en-CA" dirty="0" smtClean="0"/>
              <a:t>Struck down </a:t>
            </a:r>
            <a:r>
              <a:rPr lang="en-CA" i="1" dirty="0"/>
              <a:t>C</a:t>
            </a:r>
            <a:r>
              <a:rPr lang="en-CA" i="1" dirty="0" smtClean="0"/>
              <a:t>riminal Code </a:t>
            </a:r>
            <a:r>
              <a:rPr lang="en-CA" dirty="0" smtClean="0"/>
              <a:t>provisions that stand in way of PAD</a:t>
            </a:r>
          </a:p>
          <a:p>
            <a:r>
              <a:rPr lang="en-CA" dirty="0" smtClean="0"/>
              <a:t>Provisions are void insofar as they prohibit PAD for:</a:t>
            </a:r>
          </a:p>
          <a:p>
            <a:pPr lvl="1"/>
            <a:r>
              <a:rPr lang="en-CA" dirty="0" smtClean="0"/>
              <a:t>Competent adult person</a:t>
            </a:r>
          </a:p>
          <a:p>
            <a:pPr lvl="1"/>
            <a:r>
              <a:rPr lang="en-CA" dirty="0" smtClean="0"/>
              <a:t>Clearly consents to the termination of life</a:t>
            </a:r>
          </a:p>
          <a:p>
            <a:pPr lvl="1"/>
            <a:r>
              <a:rPr lang="en-CA" dirty="0" smtClean="0"/>
              <a:t>Has a grievous and irremediable medical condition (including an illness, disease or disability)</a:t>
            </a:r>
          </a:p>
          <a:p>
            <a:pPr lvl="1"/>
            <a:r>
              <a:rPr lang="en-CA" dirty="0" smtClean="0"/>
              <a:t>Condition causes enduring suffering that is intolerable to the individual in the circumstances of their condition</a:t>
            </a:r>
          </a:p>
          <a:p>
            <a:pPr lvl="1"/>
            <a:r>
              <a:rPr lang="en-CA" dirty="0" smtClean="0"/>
              <a:t>Suffering cannot be alleviated by treatment available and acceptable to the individual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836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Carter </a:t>
            </a:r>
            <a:r>
              <a:rPr lang="en-CA" dirty="0" smtClean="0"/>
              <a:t>v. </a:t>
            </a:r>
            <a:r>
              <a:rPr lang="en-CA" i="1" dirty="0" smtClean="0"/>
              <a:t>Canada (Attorney General) </a:t>
            </a:r>
            <a:r>
              <a:rPr lang="en-CA" dirty="0" smtClean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Operation of order suspended for 1 year – until February 6, 2016</a:t>
            </a:r>
          </a:p>
          <a:p>
            <a:pPr lvl="1"/>
            <a:r>
              <a:rPr lang="en-CA" dirty="0" smtClean="0"/>
              <a:t>To allow federal government to:</a:t>
            </a:r>
          </a:p>
          <a:p>
            <a:pPr lvl="2"/>
            <a:r>
              <a:rPr lang="en-CA" dirty="0" smtClean="0"/>
              <a:t>enact new law which does not offend </a:t>
            </a:r>
            <a:r>
              <a:rPr lang="en-CA" i="1" dirty="0" smtClean="0"/>
              <a:t>Charter</a:t>
            </a:r>
          </a:p>
          <a:p>
            <a:pPr lvl="2"/>
            <a:r>
              <a:rPr lang="en-CA" dirty="0" smtClean="0"/>
              <a:t>coordinate with provinces about health law</a:t>
            </a:r>
          </a:p>
          <a:p>
            <a:r>
              <a:rPr lang="en-CA" dirty="0" smtClean="0"/>
              <a:t>No physician can be forced to administer PAD if contrary to conscience or religious beliefs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2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rkin Manes 2013">
      <a:dk1>
        <a:sysClr val="windowText" lastClr="000000"/>
      </a:dk1>
      <a:lt1>
        <a:sysClr val="window" lastClr="FFFFFF"/>
      </a:lt1>
      <a:dk2>
        <a:srgbClr val="0054A4"/>
      </a:dk2>
      <a:lt2>
        <a:srgbClr val="D8D8D8"/>
      </a:lt2>
      <a:accent1>
        <a:srgbClr val="C66005"/>
      </a:accent1>
      <a:accent2>
        <a:srgbClr val="9BC4E2"/>
      </a:accent2>
      <a:accent3>
        <a:srgbClr val="0054A4"/>
      </a:accent3>
      <a:accent4>
        <a:srgbClr val="FFFFFF"/>
      </a:accent4>
      <a:accent5>
        <a:srgbClr val="FFFFFF"/>
      </a:accent5>
      <a:accent6>
        <a:srgbClr val="FFFFFF"/>
      </a:accent6>
      <a:hlink>
        <a:srgbClr val="0054A4"/>
      </a:hlink>
      <a:folHlink>
        <a:srgbClr val="0054A4"/>
      </a:folHlink>
    </a:clrScheme>
    <a:fontScheme name="Torkin Manes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1503</Words>
  <Application>Microsoft Office PowerPoint</Application>
  <PresentationFormat>On-screen Show (4:3)</PresentationFormat>
  <Paragraphs>154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OVERVIEW</vt:lpstr>
      <vt:lpstr>Criminal Code v. Charter</vt:lpstr>
      <vt:lpstr>RODRIGUEZ V. BRITISH COLUMBIA (1993)</vt:lpstr>
      <vt:lpstr>Carter v. Canada (Attorney General) (2015)</vt:lpstr>
      <vt:lpstr>Carter v. Canada (Attorney General) (2015)</vt:lpstr>
      <vt:lpstr>Carter v. Canada (Attorney General) (2015)</vt:lpstr>
      <vt:lpstr>Carter v. Canada (Attorney General) (2015)</vt:lpstr>
      <vt:lpstr>Carter v. Canada (Attorney General) (2015)</vt:lpstr>
      <vt:lpstr>Carter v. Canada (Attorney General) (2016)</vt:lpstr>
      <vt:lpstr>An Act Respecting End-of-Life Care (Quebec)</vt:lpstr>
      <vt:lpstr>An Act Respecting End-of-Life Care (Quebec)</vt:lpstr>
      <vt:lpstr>Applications for Judicial Authorization on PAD</vt:lpstr>
      <vt:lpstr>A.B. v. Attorney General of Canada et al. (Ontario)</vt:lpstr>
      <vt:lpstr>A.B. v. Attorney General of Canada et al. (Ontario)</vt:lpstr>
      <vt:lpstr>A.B. v. Attorney General of Canada et al. (Ontario)</vt:lpstr>
      <vt:lpstr>Guidelines/Recommendations for Ontario</vt:lpstr>
      <vt:lpstr>Implications for LTC and Retirement Homes </vt:lpstr>
      <vt:lpstr>Implications for LTC and Retirement Homes </vt:lpstr>
      <vt:lpstr>Key Considerations in the Interim</vt:lpstr>
      <vt:lpstr>Key Considerations in the Interim</vt:lpstr>
    </vt:vector>
  </TitlesOfParts>
  <Company>Torkin Manes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jboyce</dc:creator>
  <cp:lastModifiedBy>Lisa Corrente</cp:lastModifiedBy>
  <cp:revision>63</cp:revision>
  <dcterms:modified xsi:type="dcterms:W3CDTF">2016-04-07T18:58:45Z</dcterms:modified>
</cp:coreProperties>
</file>